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e Títul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m 10" descr="Imagem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0034" y="490194"/>
            <a:ext cx="5133600" cy="5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o do Título"/>
          <p:cNvSpPr txBox="1"/>
          <p:nvPr>
            <p:ph type="title"/>
          </p:nvPr>
        </p:nvSpPr>
        <p:spPr>
          <a:xfrm>
            <a:off x="661181" y="1122362"/>
            <a:ext cx="6218723" cy="23876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17" name="Nível de Corpo Um…"/>
          <p:cNvSpPr txBox="1"/>
          <p:nvPr>
            <p:ph type="body" sz="quarter" idx="1"/>
          </p:nvPr>
        </p:nvSpPr>
        <p:spPr>
          <a:xfrm>
            <a:off x="661181" y="3602037"/>
            <a:ext cx="6218723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8" name="Imagem 8" descr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6199" y="2274658"/>
            <a:ext cx="7772401" cy="4583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m 12" descr="Image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6532" y="1970202"/>
            <a:ext cx="4985469" cy="3856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m 8" descr="Imagem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2" y="0"/>
            <a:ext cx="12319281" cy="6929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tângulo 14"/>
          <p:cNvSpPr/>
          <p:nvPr/>
        </p:nvSpPr>
        <p:spPr>
          <a:xfrm>
            <a:off x="662609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Nível de Corpo Um…"/>
          <p:cNvSpPr txBox="1"/>
          <p:nvPr>
            <p:ph type="body" sz="quarter" idx="1"/>
          </p:nvPr>
        </p:nvSpPr>
        <p:spPr>
          <a:xfrm>
            <a:off x="1009254" y="2817495"/>
            <a:ext cx="2246646" cy="24339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4" name="Texto do Título"/>
          <p:cNvSpPr txBox="1"/>
          <p:nvPr>
            <p:ph type="title"/>
          </p:nvPr>
        </p:nvSpPr>
        <p:spPr>
          <a:xfrm>
            <a:off x="838200" y="482414"/>
            <a:ext cx="8074688" cy="89496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35" name="Título 1"/>
          <p:cNvSpPr txBox="1"/>
          <p:nvPr/>
        </p:nvSpPr>
        <p:spPr>
          <a:xfrm>
            <a:off x="806250" y="1885893"/>
            <a:ext cx="2729431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36" name="Imagem 13" descr="Imagem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5759" y="597916"/>
            <a:ext cx="2689956" cy="348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m 16" descr="Imagem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9604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tângulo 21"/>
          <p:cNvSpPr/>
          <p:nvPr/>
        </p:nvSpPr>
        <p:spPr>
          <a:xfrm>
            <a:off x="3823820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Espaço Reservado para Texto 2"/>
          <p:cNvSpPr/>
          <p:nvPr>
            <p:ph type="body" sz="quarter" idx="21"/>
          </p:nvPr>
        </p:nvSpPr>
        <p:spPr>
          <a:xfrm>
            <a:off x="4170467" y="2817495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0" name="Título 1"/>
          <p:cNvSpPr txBox="1"/>
          <p:nvPr/>
        </p:nvSpPr>
        <p:spPr>
          <a:xfrm>
            <a:off x="3967463" y="1885893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1" name="Imagem 30" descr="Imagem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0815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etângulo 31"/>
          <p:cNvSpPr/>
          <p:nvPr/>
        </p:nvSpPr>
        <p:spPr>
          <a:xfrm>
            <a:off x="7011158" y="1615219"/>
            <a:ext cx="2918792" cy="3866637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Espaço Reservado para Texto 2"/>
          <p:cNvSpPr/>
          <p:nvPr>
            <p:ph type="body" sz="quarter" idx="22"/>
          </p:nvPr>
        </p:nvSpPr>
        <p:spPr>
          <a:xfrm>
            <a:off x="7357804" y="2826203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4" name="Título 1"/>
          <p:cNvSpPr txBox="1"/>
          <p:nvPr/>
        </p:nvSpPr>
        <p:spPr>
          <a:xfrm>
            <a:off x="7154799" y="1894601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5" name="Imagem 34" descr="Imagem 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8152" y="1423956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m 35" descr="Imagem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01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156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7" name="Nível de Corpo Um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m 20" descr="Imagem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793759" y="2843295"/>
            <a:ext cx="4114801" cy="296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m 12" descr="Image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8050" y="282330"/>
            <a:ext cx="3377046" cy="334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m 10" descr="Image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0372" y="1956604"/>
            <a:ext cx="7772401" cy="352481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tângulo 13"/>
          <p:cNvSpPr/>
          <p:nvPr/>
        </p:nvSpPr>
        <p:spPr>
          <a:xfrm>
            <a:off x="678871" y="471054"/>
            <a:ext cx="541712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0" name="Imagem 15" descr="Image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5254" y="88900"/>
            <a:ext cx="501651" cy="82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o do Título"/>
          <p:cNvSpPr txBox="1"/>
          <p:nvPr>
            <p:ph type="title"/>
          </p:nvPr>
        </p:nvSpPr>
        <p:spPr>
          <a:xfrm>
            <a:off x="903297" y="814081"/>
            <a:ext cx="4998739" cy="4276119"/>
          </a:xfrm>
          <a:prstGeom prst="rect">
            <a:avLst/>
          </a:prstGeom>
        </p:spPr>
        <p:txBody>
          <a:bodyPr/>
          <a:lstStyle>
            <a:lvl1pPr>
              <a:defRPr b="0" sz="3600"/>
            </a:lvl1pPr>
          </a:lstStyle>
          <a:p>
            <a:pPr/>
            <a:r>
              <a:t>Texto do Título</a:t>
            </a:r>
          </a:p>
        </p:txBody>
      </p:sp>
      <p:sp>
        <p:nvSpPr>
          <p:cNvPr id="172" name="Nível de Corpo Um…"/>
          <p:cNvSpPr txBox="1"/>
          <p:nvPr>
            <p:ph type="body" sz="quarter" idx="1"/>
          </p:nvPr>
        </p:nvSpPr>
        <p:spPr>
          <a:xfrm>
            <a:off x="903297" y="5090200"/>
            <a:ext cx="4998739" cy="57680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73" name="Imagem 21" descr="Imagem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tângulo 5"/>
          <p:cNvSpPr/>
          <p:nvPr/>
        </p:nvSpPr>
        <p:spPr>
          <a:xfrm rot="459985">
            <a:off x="5296816" y="455304"/>
            <a:ext cx="617036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Espaço Reservado para Data 1"/>
          <p:cNvSpPr txBox="1"/>
          <p:nvPr/>
        </p:nvSpPr>
        <p:spPr>
          <a:xfrm>
            <a:off x="1036319" y="65671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03/07/2023</a:t>
            </a:r>
          </a:p>
        </p:txBody>
      </p:sp>
      <p:sp>
        <p:nvSpPr>
          <p:cNvPr id="186" name="Espaço Reservado para Imagem 2"/>
          <p:cNvSpPr/>
          <p:nvPr>
            <p:ph type="pic" sz="half" idx="21"/>
          </p:nvPr>
        </p:nvSpPr>
        <p:spPr>
          <a:xfrm rot="459902">
            <a:off x="5469885" y="794074"/>
            <a:ext cx="5778644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87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8865" y="180990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98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Oval 9"/>
          <p:cNvSpPr/>
          <p:nvPr/>
        </p:nvSpPr>
        <p:spPr>
          <a:xfrm>
            <a:off x="1286083" y="1780308"/>
            <a:ext cx="2743204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Oval 10"/>
          <p:cNvSpPr/>
          <p:nvPr/>
        </p:nvSpPr>
        <p:spPr>
          <a:xfrm>
            <a:off x="4724398" y="1819649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Oval 12"/>
          <p:cNvSpPr/>
          <p:nvPr/>
        </p:nvSpPr>
        <p:spPr>
          <a:xfrm>
            <a:off x="8251487" y="1754185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2" name="Imagem 13" descr="Imagem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o do Título"/>
          <p:cNvSpPr txBox="1"/>
          <p:nvPr>
            <p:ph type="title"/>
          </p:nvPr>
        </p:nvSpPr>
        <p:spPr>
          <a:xfrm>
            <a:off x="1062935" y="4426084"/>
            <a:ext cx="3189498" cy="889231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/>
            <a:r>
              <a:t>Texto do Título</a:t>
            </a:r>
          </a:p>
        </p:txBody>
      </p:sp>
      <p:sp>
        <p:nvSpPr>
          <p:cNvPr id="214" name="Nível de Corpo Um…"/>
          <p:cNvSpPr txBox="1"/>
          <p:nvPr>
            <p:ph type="body" sz="quarter" idx="1"/>
          </p:nvPr>
        </p:nvSpPr>
        <p:spPr>
          <a:xfrm>
            <a:off x="1062935" y="5358062"/>
            <a:ext cx="3189498" cy="5109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5" name="Título 1"/>
          <p:cNvSpPr txBox="1"/>
          <p:nvPr/>
        </p:nvSpPr>
        <p:spPr>
          <a:xfrm>
            <a:off x="4635744" y="4426084"/>
            <a:ext cx="3098058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6" name="Espaço Reservado para Texto 3"/>
          <p:cNvSpPr/>
          <p:nvPr>
            <p:ph type="body" sz="quarter" idx="21"/>
          </p:nvPr>
        </p:nvSpPr>
        <p:spPr>
          <a:xfrm>
            <a:off x="4590024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7" name="Título 1"/>
          <p:cNvSpPr txBox="1"/>
          <p:nvPr/>
        </p:nvSpPr>
        <p:spPr>
          <a:xfrm>
            <a:off x="8162831" y="4426084"/>
            <a:ext cx="3098059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8" name="Espaço Reservado para Texto 3"/>
          <p:cNvSpPr/>
          <p:nvPr>
            <p:ph type="body" sz="quarter" idx="22"/>
          </p:nvPr>
        </p:nvSpPr>
        <p:spPr>
          <a:xfrm>
            <a:off x="8117112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308" y="1186489"/>
            <a:ext cx="10375819" cy="448422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o do Título"/>
          <p:cNvSpPr txBox="1"/>
          <p:nvPr>
            <p:ph type="title"/>
          </p:nvPr>
        </p:nvSpPr>
        <p:spPr>
          <a:xfrm>
            <a:off x="1919471" y="1036946"/>
            <a:ext cx="8811492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229" name="Nível de Corpo Um…"/>
          <p:cNvSpPr txBox="1"/>
          <p:nvPr>
            <p:ph type="body" sz="quarter" idx="1"/>
          </p:nvPr>
        </p:nvSpPr>
        <p:spPr>
          <a:xfrm>
            <a:off x="1801091" y="4020854"/>
            <a:ext cx="8929872" cy="101137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230" name="Imagem 11" descr="Imagem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Em Branc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9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107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m 9" descr="Image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3728" y="553265"/>
            <a:ext cx="6863221" cy="57514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o do Título"/>
          <p:cNvSpPr txBox="1"/>
          <p:nvPr>
            <p:ph type="title"/>
          </p:nvPr>
        </p:nvSpPr>
        <p:spPr>
          <a:xfrm>
            <a:off x="3019828" y="1186489"/>
            <a:ext cx="5811020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41" name="Nível de Corpo Um…"/>
          <p:cNvSpPr txBox="1"/>
          <p:nvPr>
            <p:ph type="body" sz="quarter" idx="1"/>
          </p:nvPr>
        </p:nvSpPr>
        <p:spPr>
          <a:xfrm>
            <a:off x="3019828" y="4020854"/>
            <a:ext cx="5811020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42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3" name="Nível de Corpo Um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54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pic>
        <p:nvPicPr>
          <p:cNvPr id="80" name="Imagem 9" descr="Image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200" y="1776137"/>
            <a:ext cx="3414301" cy="87006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sp>
        <p:nvSpPr>
          <p:cNvPr id="82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8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95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96" name="Imagem 8" descr="Image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064" y="1758343"/>
            <a:ext cx="3928517" cy="9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pic>
        <p:nvPicPr>
          <p:cNvPr id="98" name="Imagem 14" descr="Imagem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8" name="Texto do Título"/>
          <p:cNvSpPr txBox="1"/>
          <p:nvPr>
            <p:ph type="title"/>
          </p:nvPr>
        </p:nvSpPr>
        <p:spPr>
          <a:xfrm>
            <a:off x="1422480" y="626301"/>
            <a:ext cx="4968272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09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284" y="136525"/>
            <a:ext cx="1397001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m 2" descr="Imagem 2"/>
          <p:cNvPicPr>
            <a:picLocks noChangeAspect="1"/>
          </p:cNvPicPr>
          <p:nvPr/>
        </p:nvPicPr>
        <p:blipFill>
          <a:blip r:embed="rId3">
            <a:alphaModFix amt="35000"/>
            <a:extLst/>
          </a:blip>
          <a:stretch>
            <a:fillRect/>
          </a:stretch>
        </p:blipFill>
        <p:spPr>
          <a:xfrm>
            <a:off x="0" y="0"/>
            <a:ext cx="12542272" cy="705502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1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22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979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979" y="136525"/>
            <a:ext cx="11530041" cy="658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o do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5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01"/>
          <p:cNvSpPr txBox="1"/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41247">
              <a:defRPr sz="4048">
                <a:latin typeface="+mn-lt"/>
                <a:ea typeface="+mn-ea"/>
                <a:cs typeface="+mn-cs"/>
                <a:sym typeface="Helvetica"/>
              </a:defRPr>
            </a:pPr>
            <a:r>
              <a:t>Bem-vindos ao </a:t>
            </a:r>
            <a:br/>
            <a:r>
              <a:t>HackaTruck MakerSpace!</a:t>
            </a:r>
            <a:br/>
          </a:p>
        </p:txBody>
      </p:sp>
      <p:sp>
        <p:nvSpPr>
          <p:cNvPr id="257" name="Subtitle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curso, o caminhão e tudo mais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ítulo 2"/>
          <p:cNvSpPr txBox="1"/>
          <p:nvPr>
            <p:ph type="title"/>
          </p:nvPr>
        </p:nvSpPr>
        <p:spPr>
          <a:xfrm>
            <a:off x="1066880" y="-232"/>
            <a:ext cx="9450113" cy="1803423"/>
          </a:xfrm>
          <a:prstGeom prst="rect">
            <a:avLst/>
          </a:prstGeom>
        </p:spPr>
        <p:txBody>
          <a:bodyPr/>
          <a:lstStyle/>
          <a:p>
            <a:pPr/>
            <a:r>
              <a:t>O que são Stacks</a:t>
            </a:r>
          </a:p>
        </p:txBody>
      </p:sp>
      <p:sp>
        <p:nvSpPr>
          <p:cNvPr id="316" name="Google Shape;4449;p49"/>
          <p:cNvSpPr txBox="1"/>
          <p:nvPr/>
        </p:nvSpPr>
        <p:spPr>
          <a:xfrm>
            <a:off x="1027932" y="1596661"/>
            <a:ext cx="10881203" cy="339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São agrupadores de elementos visuais.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VStack - Vertical Stack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HStack – Horizontal Stack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Como o nome sugere eles </a:t>
            </a:r>
            <a:r>
              <a:rPr b="1"/>
              <a:t>agrupam</a:t>
            </a:r>
            <a:r>
              <a:t> e </a:t>
            </a:r>
            <a:r>
              <a:rPr b="1"/>
              <a:t>organizam</a:t>
            </a:r>
            <a:r>
              <a:t> nossas Views de acordo com sua orientação.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ítulo 2"/>
          <p:cNvSpPr txBox="1"/>
          <p:nvPr>
            <p:ph type="title"/>
          </p:nvPr>
        </p:nvSpPr>
        <p:spPr>
          <a:xfrm>
            <a:off x="1117680" y="-118765"/>
            <a:ext cx="9450113" cy="1803423"/>
          </a:xfrm>
          <a:prstGeom prst="rect">
            <a:avLst/>
          </a:prstGeom>
        </p:spPr>
        <p:txBody>
          <a:bodyPr/>
          <a:lstStyle/>
          <a:p>
            <a:pPr/>
            <a:r>
              <a:t>O uso de Stacks</a:t>
            </a:r>
          </a:p>
        </p:txBody>
      </p:sp>
      <p:sp>
        <p:nvSpPr>
          <p:cNvPr id="319" name="Google Shape;4449;p49"/>
          <p:cNvSpPr txBox="1"/>
          <p:nvPr/>
        </p:nvSpPr>
        <p:spPr>
          <a:xfrm>
            <a:off x="6028266" y="1275099"/>
            <a:ext cx="5757334" cy="43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marL="260684" indent="-260684">
              <a:buSzPct val="100000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VStack - Vertical Stack</a:t>
            </a:r>
          </a:p>
          <a:p>
            <a:pPr lvl="1" marL="631657" indent="-250657">
              <a:buSzPct val="100000"/>
              <a:buChar char="•"/>
              <a:defRPr sz="2000">
                <a:latin typeface="Mulish"/>
                <a:ea typeface="Mulish"/>
                <a:cs typeface="Mulish"/>
                <a:sym typeface="Mulish"/>
              </a:defRPr>
            </a:pPr>
            <a:r>
              <a:t>de cima pra baixo</a:t>
            </a:r>
          </a:p>
          <a:p>
            <a:pPr>
              <a:defRPr sz="2000">
                <a:latin typeface="Mulish"/>
                <a:ea typeface="Mulish"/>
                <a:cs typeface="Mulish"/>
                <a:sym typeface="Mulish"/>
              </a:defRPr>
            </a:pPr>
          </a:p>
          <a:p>
            <a:pPr marL="260684" indent="-260684">
              <a:buSzPct val="100000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HStack – Horizontal Stack</a:t>
            </a:r>
          </a:p>
          <a:p>
            <a:pPr lvl="1" marL="631657" indent="-250657">
              <a:buSzPct val="100000"/>
              <a:buChar char="•"/>
              <a:defRPr sz="2000">
                <a:latin typeface="Mulish"/>
                <a:ea typeface="Mulish"/>
                <a:cs typeface="Mulish"/>
                <a:sym typeface="Mulish"/>
              </a:defRPr>
            </a:pPr>
            <a:r>
              <a:t> da esquerda pra direita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 marL="260684" indent="-260684">
              <a:buSzPct val="100000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 E</a:t>
            </a:r>
            <a:r>
              <a:t>mpilhamentos verticais e Horizontais.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 marL="260684" indent="-260684">
              <a:buSzPct val="100000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Spacer – São espaçadores pra facilitar a organização.</a:t>
            </a:r>
          </a:p>
        </p:txBody>
      </p:sp>
      <p:pic>
        <p:nvPicPr>
          <p:cNvPr id="320" name="Imagem 1" descr="Imagem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159" y="2298606"/>
            <a:ext cx="4605868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ítulo 2"/>
          <p:cNvSpPr txBox="1"/>
          <p:nvPr>
            <p:ph type="title"/>
          </p:nvPr>
        </p:nvSpPr>
        <p:spPr>
          <a:xfrm>
            <a:off x="1117680" y="-220365"/>
            <a:ext cx="9450113" cy="1803423"/>
          </a:xfrm>
          <a:prstGeom prst="rect">
            <a:avLst/>
          </a:prstGeom>
        </p:spPr>
        <p:txBody>
          <a:bodyPr/>
          <a:lstStyle/>
          <a:p>
            <a:pPr/>
            <a:r>
              <a:t>O uso de Stacks</a:t>
            </a:r>
          </a:p>
        </p:txBody>
      </p:sp>
      <p:pic>
        <p:nvPicPr>
          <p:cNvPr id="323" name="Imagem 1" descr="Imagem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493" y="2023533"/>
            <a:ext cx="4605868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5932" y="352945"/>
            <a:ext cx="4605868" cy="5881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5232;p61"/>
          <p:cNvSpPr txBox="1"/>
          <p:nvPr>
            <p:ph type="title"/>
          </p:nvPr>
        </p:nvSpPr>
        <p:spPr>
          <a:xfrm>
            <a:off x="3960476" y="1092333"/>
            <a:ext cx="1256970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D1</a:t>
            </a:r>
          </a:p>
        </p:txBody>
      </p:sp>
      <p:pic>
        <p:nvPicPr>
          <p:cNvPr id="327" name="Imagem 5" descr="Imagem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3012" y="2076546"/>
            <a:ext cx="2311897" cy="4190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0935" y="1967046"/>
            <a:ext cx="2356233" cy="432731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Google Shape;5232;p61"/>
          <p:cNvSpPr txBox="1"/>
          <p:nvPr/>
        </p:nvSpPr>
        <p:spPr>
          <a:xfrm>
            <a:off x="635110" y="108092"/>
            <a:ext cx="8045679" cy="12939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 defTabSz="813816">
              <a:lnSpc>
                <a:spcPct val="90000"/>
              </a:lnSpc>
              <a:defRPr b="1" sz="5340"/>
            </a:lvl1pPr>
          </a:lstStyle>
          <a:p>
            <a:pPr/>
            <a:r>
              <a:t>Pra fixar! Views + Modifiers</a:t>
            </a:r>
          </a:p>
        </p:txBody>
      </p:sp>
      <p:sp>
        <p:nvSpPr>
          <p:cNvPr id="330" name="Google Shape;5232;p61"/>
          <p:cNvSpPr txBox="1"/>
          <p:nvPr/>
        </p:nvSpPr>
        <p:spPr>
          <a:xfrm>
            <a:off x="6804314" y="1327349"/>
            <a:ext cx="1040460" cy="7730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 defTabSz="630936">
              <a:lnSpc>
                <a:spcPct val="90000"/>
              </a:lnSpc>
              <a:defRPr b="1" sz="4140"/>
            </a:lvl1pPr>
          </a:lstStyle>
          <a:p>
            <a:pPr/>
            <a:r>
              <a:t>D2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Conceitos Iniciais - Eixo Z</a:t>
            </a:r>
          </a:p>
        </p:txBody>
      </p:sp>
      <p:sp>
        <p:nvSpPr>
          <p:cNvPr id="333" name="Google Shape;4449;p49"/>
          <p:cNvSpPr txBox="1"/>
          <p:nvPr>
            <p:ph type="body" sz="quarter" idx="1"/>
          </p:nvPr>
        </p:nvSpPr>
        <p:spPr>
          <a:xfrm>
            <a:off x="838200" y="1537758"/>
            <a:ext cx="10515600" cy="77307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200"/>
            </a:lvl1pPr>
          </a:lstStyle>
          <a:p>
            <a:pPr/>
            <a:r>
              <a:t>Uma visualização que sobrepõe suas subvisualizações.</a:t>
            </a:r>
          </a:p>
        </p:txBody>
      </p:sp>
      <p:pic>
        <p:nvPicPr>
          <p:cNvPr id="334" name="Captura de Tela 2023-03-02 às 13.14.16.png" descr="Captura de Tela 2023-03-02 às 13.14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0152" y="2332816"/>
            <a:ext cx="2186865" cy="3730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2575" y="3209165"/>
            <a:ext cx="1845600" cy="1977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Conceitos Iniciais - </a:t>
            </a:r>
            <a:r>
              <a:t>ZStack</a:t>
            </a:r>
          </a:p>
        </p:txBody>
      </p:sp>
      <p:pic>
        <p:nvPicPr>
          <p:cNvPr id="338" name="Captura de Tela 2023-03-02 às 13.10.06.png" descr="Captura de Tela 2023-03-02 às 13.10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479" y="1827095"/>
            <a:ext cx="6901920" cy="3203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Captura de Tela 2023-03-02 às 13.14.16.png" descr="Captura de Tela 2023-03-02 às 13.14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6252" y="1211178"/>
            <a:ext cx="2761258" cy="4709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Conceitos Iniciais - z</a:t>
            </a:r>
            <a:r>
              <a:t>Index </a:t>
            </a:r>
          </a:p>
        </p:txBody>
      </p:sp>
      <p:sp>
        <p:nvSpPr>
          <p:cNvPr id="342" name="Google Shape;4449;p49"/>
          <p:cNvSpPr txBox="1"/>
          <p:nvPr>
            <p:ph type="body" sz="half" idx="1"/>
          </p:nvPr>
        </p:nvSpPr>
        <p:spPr>
          <a:xfrm>
            <a:off x="838200" y="1470025"/>
            <a:ext cx="10515600" cy="176239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Não será necessário no nosso desafio, mas é uma segunda maneira de controlar o eixo Z, ao invés de só empilhar.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Com o zIndex a view mais à frente é representada pelo maior valor de índice.</a:t>
            </a:r>
          </a:p>
        </p:txBody>
      </p:sp>
      <p:pic>
        <p:nvPicPr>
          <p:cNvPr id="3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8390" y="3758066"/>
            <a:ext cx="1845599" cy="1977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Captura de Tela 2023-03-02 às 13.18.51.png" descr="Captura de Tela 2023-03-02 às 13.18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798" y="3279525"/>
            <a:ext cx="6782177" cy="2934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ítulo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uso de Stacks - ZStack</a:t>
            </a:r>
          </a:p>
        </p:txBody>
      </p:sp>
      <p:sp>
        <p:nvSpPr>
          <p:cNvPr id="347" name="Google Shape;4449;p49"/>
          <p:cNvSpPr txBox="1"/>
          <p:nvPr/>
        </p:nvSpPr>
        <p:spPr>
          <a:xfrm>
            <a:off x="3217333" y="1950415"/>
            <a:ext cx="5757334" cy="43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marL="260684" indent="-260684">
              <a:buSzPct val="100000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ZStack - Vertical Stack</a:t>
            </a:r>
          </a:p>
          <a:p>
            <a:pPr lvl="1" marL="631657" indent="-250657">
              <a:buSzPct val="100000"/>
              <a:buChar char="•"/>
              <a:defRPr sz="2000">
                <a:latin typeface="Mulish"/>
                <a:ea typeface="Mulish"/>
                <a:cs typeface="Mulish"/>
                <a:sym typeface="Mulish"/>
              </a:defRPr>
            </a:pPr>
            <a:r>
              <a:t>de cima pra baixo</a:t>
            </a:r>
          </a:p>
          <a:p>
            <a:pPr>
              <a:defRPr sz="2000">
                <a:latin typeface="Mulish"/>
                <a:ea typeface="Mulish"/>
                <a:cs typeface="Mulish"/>
                <a:sym typeface="Mulish"/>
              </a:defRPr>
            </a:pPr>
          </a:p>
          <a:p>
            <a:pPr marL="260684" indent="-260684">
              <a:buSzPct val="100000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HStack – Horizontal Stack</a:t>
            </a:r>
          </a:p>
          <a:p>
            <a:pPr lvl="1" marL="631657" indent="-250657">
              <a:buSzPct val="100000"/>
              <a:buChar char="•"/>
              <a:defRPr sz="2000">
                <a:latin typeface="Mulish"/>
                <a:ea typeface="Mulish"/>
                <a:cs typeface="Mulish"/>
                <a:sym typeface="Mulish"/>
              </a:defRPr>
            </a:pPr>
            <a:r>
              <a:t> da esquerda pra direita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 marL="260684" indent="-260684">
              <a:buSzPct val="100000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 E</a:t>
            </a:r>
            <a:r>
              <a:t>mpilhamentos verticais e Horizontais.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 marL="260684" indent="-260684">
              <a:buSzPct val="100000"/>
              <a:buChar char="•"/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Spacer – São espaçadores pra facilitar a organização.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m 3" descr="Imagem 3"/>
          <p:cNvPicPr>
            <a:picLocks noChangeAspect="1"/>
          </p:cNvPicPr>
          <p:nvPr/>
        </p:nvPicPr>
        <p:blipFill>
          <a:blip r:embed="rId2">
            <a:extLst/>
          </a:blip>
          <a:srcRect l="0" t="10356" r="0" b="6018"/>
          <a:stretch>
            <a:fillRect/>
          </a:stretch>
        </p:blipFill>
        <p:spPr>
          <a:xfrm>
            <a:off x="6075633" y="1405526"/>
            <a:ext cx="3093194" cy="4869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m 6" descr="Imagem 6"/>
          <p:cNvPicPr>
            <a:picLocks noChangeAspect="1"/>
          </p:cNvPicPr>
          <p:nvPr/>
        </p:nvPicPr>
        <p:blipFill>
          <a:blip r:embed="rId3">
            <a:extLst/>
          </a:blip>
          <a:srcRect l="0" t="10620" r="0" b="5429"/>
          <a:stretch>
            <a:fillRect/>
          </a:stretch>
        </p:blipFill>
        <p:spPr>
          <a:xfrm>
            <a:off x="3103503" y="1405526"/>
            <a:ext cx="3081183" cy="4869969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CaixaDeTexto 7"/>
          <p:cNvSpPr txBox="1"/>
          <p:nvPr/>
        </p:nvSpPr>
        <p:spPr>
          <a:xfrm>
            <a:off x="8703733" y="934719"/>
            <a:ext cx="3692586" cy="115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EF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Dicas:</a:t>
            </a:r>
            <a:br/>
            <a:r>
              <a:t>ZStack para o Background</a:t>
            </a:r>
            <a:endParaRPr>
              <a:solidFill>
                <a:srgbClr val="000000"/>
              </a:solidFill>
            </a:endParaRPr>
          </a:p>
          <a:p>
            <a:pPr>
              <a:defRPr b="1">
                <a:solidFill>
                  <a:srgbClr val="FFFEF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Alert para popup</a:t>
            </a:r>
          </a:p>
          <a:p>
            <a:pPr>
              <a:defRPr b="1">
                <a:solidFill>
                  <a:srgbClr val="FFFEF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Text Field para receber textos</a:t>
            </a:r>
          </a:p>
        </p:txBody>
      </p:sp>
      <p:sp>
        <p:nvSpPr>
          <p:cNvPr id="352" name="Google Shape;5232;p61"/>
          <p:cNvSpPr txBox="1"/>
          <p:nvPr/>
        </p:nvSpPr>
        <p:spPr>
          <a:xfrm>
            <a:off x="-276134" y="175828"/>
            <a:ext cx="8045679" cy="1294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>
              <a:lnSpc>
                <a:spcPct val="90000"/>
              </a:lnSpc>
              <a:defRPr b="1" sz="6000"/>
            </a:lvl1pPr>
          </a:lstStyle>
          <a:p>
            <a:pPr/>
            <a:r>
              <a:t>Pra fixar! ZStacks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214;p31" descr="Google Shape;214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617" y="1025206"/>
            <a:ext cx="1199134" cy="1199135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Google Shape;215;p31"/>
          <p:cNvSpPr txBox="1"/>
          <p:nvPr/>
        </p:nvSpPr>
        <p:spPr>
          <a:xfrm>
            <a:off x="2955749" y="1614429"/>
            <a:ext cx="7660001" cy="85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800"/>
            </a:lvl1pPr>
          </a:lstStyle>
          <a:p>
            <a:pPr/>
            <a:r>
              <a:t>  /hackatruck</a:t>
            </a:r>
          </a:p>
        </p:txBody>
      </p:sp>
      <p:pic>
        <p:nvPicPr>
          <p:cNvPr id="356" name="Google Shape;216;p31" descr="Google Shape;216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615" y="2370843"/>
            <a:ext cx="1199135" cy="1183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Google Shape;217;p31" descr="Google Shape;217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6615" y="3530457"/>
            <a:ext cx="1343501" cy="1265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Google Shape;218;p31" descr="Google Shape;218;p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6615" y="4963469"/>
            <a:ext cx="2151668" cy="872634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Google Shape;215;p31"/>
          <p:cNvSpPr txBox="1"/>
          <p:nvPr/>
        </p:nvSpPr>
        <p:spPr>
          <a:xfrm>
            <a:off x="3100115" y="286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@hackatruck_makerspace</a:t>
            </a:r>
          </a:p>
        </p:txBody>
      </p:sp>
      <p:sp>
        <p:nvSpPr>
          <p:cNvPr id="360" name="Google Shape;215;p31"/>
          <p:cNvSpPr txBox="1"/>
          <p:nvPr/>
        </p:nvSpPr>
        <p:spPr>
          <a:xfrm>
            <a:off x="3416730" y="420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HACKATRUCK MAKERSPACE</a:t>
            </a:r>
          </a:p>
        </p:txBody>
      </p:sp>
      <p:sp>
        <p:nvSpPr>
          <p:cNvPr id="361" name="Google Shape;215;p31"/>
          <p:cNvSpPr txBox="1"/>
          <p:nvPr/>
        </p:nvSpPr>
        <p:spPr>
          <a:xfrm>
            <a:off x="3908282" y="5367507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www.hackatruck.com.br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/>
          <p:nvPr>
            <p:ph type="ctrTitle"/>
          </p:nvPr>
        </p:nvSpPr>
        <p:spPr>
          <a:xfrm>
            <a:off x="411415" y="-626004"/>
            <a:ext cx="6218723" cy="238760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Tudo são Views!</a:t>
            </a:r>
          </a:p>
        </p:txBody>
      </p:sp>
      <p:grpSp>
        <p:nvGrpSpPr>
          <p:cNvPr id="262" name="Google Shape;5453;p64"/>
          <p:cNvGrpSpPr/>
          <p:nvPr/>
        </p:nvGrpSpPr>
        <p:grpSpPr>
          <a:xfrm>
            <a:off x="4389954" y="5658421"/>
            <a:ext cx="928081" cy="928081"/>
            <a:chOff x="0" y="0"/>
            <a:chExt cx="928080" cy="928080"/>
          </a:xfrm>
        </p:grpSpPr>
        <p:sp>
          <p:nvSpPr>
            <p:cNvPr id="260" name="Google Shape;5454;p64"/>
            <p:cNvSpPr/>
            <p:nvPr/>
          </p:nvSpPr>
          <p:spPr>
            <a:xfrm>
              <a:off x="-1" y="-1"/>
              <a:ext cx="928082" cy="928082"/>
            </a:xfrm>
            <a:prstGeom prst="ellipse">
              <a:avLst/>
            </a:prstGeom>
            <a:solidFill>
              <a:srgbClr val="FFFEF5"/>
            </a:solidFill>
            <a:ln w="152400" cap="flat">
              <a:solidFill>
                <a:srgbClr val="FFFEF5"/>
              </a:solidFill>
              <a:prstDash val="solid"/>
              <a:round/>
            </a:ln>
            <a:effectLst>
              <a:outerShdw sx="100000" sy="100000" kx="0" ky="0" algn="b" rotWithShape="0" blurRad="76200" dist="25400" dir="5400000">
                <a:srgbClr val="2C3A56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1" name="Google Shape;5455;p64"/>
            <p:cNvSpPr/>
            <p:nvPr/>
          </p:nvSpPr>
          <p:spPr>
            <a:xfrm>
              <a:off x="-1" y="-1"/>
              <a:ext cx="928082" cy="928082"/>
            </a:xfrm>
            <a:prstGeom prst="ellipse">
              <a:avLst/>
            </a:prstGeom>
            <a:solidFill>
              <a:srgbClr val="E8F3FF"/>
            </a:solidFill>
            <a:ln w="12700" cap="flat">
              <a:solidFill>
                <a:srgbClr val="2C3A5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63" name="Google Shape;5456;p64"/>
          <p:cNvSpPr/>
          <p:nvPr/>
        </p:nvSpPr>
        <p:spPr>
          <a:xfrm>
            <a:off x="4853994" y="5658437"/>
            <a:ext cx="467867" cy="684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" y="0"/>
                </a:moveTo>
                <a:cubicBezTo>
                  <a:pt x="12008" y="0"/>
                  <a:pt x="21600" y="6552"/>
                  <a:pt x="21600" y="14635"/>
                </a:cubicBezTo>
                <a:cubicBezTo>
                  <a:pt x="21600" y="17067"/>
                  <a:pt x="20713" y="19461"/>
                  <a:pt x="19018" y="21600"/>
                </a:cubicBezTo>
                <a:lnTo>
                  <a:pt x="0" y="14634"/>
                </a:lnTo>
                <a:close/>
              </a:path>
            </a:pathLst>
          </a:custGeom>
          <a:solidFill>
            <a:srgbClr val="FFFA1C"/>
          </a:solidFill>
          <a:ln w="12700">
            <a:solidFill>
              <a:srgbClr val="2C3A5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4" name="Google Shape;5332;p63"/>
          <p:cNvSpPr/>
          <p:nvPr/>
        </p:nvSpPr>
        <p:spPr>
          <a:xfrm>
            <a:off x="5787518" y="5660146"/>
            <a:ext cx="941601" cy="941601"/>
          </a:xfrm>
          <a:prstGeom prst="ellipse">
            <a:avLst/>
          </a:prstGeom>
          <a:solidFill>
            <a:srgbClr val="FFFEF5"/>
          </a:solidFill>
          <a:ln w="152400">
            <a:solidFill>
              <a:srgbClr val="FFFEF5"/>
            </a:solidFill>
          </a:ln>
          <a:effectLst>
            <a:outerShdw sx="100000" sy="100000" kx="0" ky="0" algn="b" rotWithShape="0" blurRad="76200" dist="25400" dir="5400000">
              <a:srgbClr val="2C3A56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5" name="Google Shape;5347;p63"/>
          <p:cNvSpPr/>
          <p:nvPr/>
        </p:nvSpPr>
        <p:spPr>
          <a:xfrm>
            <a:off x="5787451" y="5658421"/>
            <a:ext cx="941601" cy="941601"/>
          </a:xfrm>
          <a:prstGeom prst="ellipse">
            <a:avLst/>
          </a:prstGeom>
          <a:solidFill>
            <a:srgbClr val="E8F3FF"/>
          </a:solidFill>
          <a:ln w="12700">
            <a:solidFill>
              <a:srgbClr val="2C3A5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6" name="Google Shape;5348;p63"/>
          <p:cNvSpPr/>
          <p:nvPr/>
        </p:nvSpPr>
        <p:spPr>
          <a:xfrm>
            <a:off x="6258250" y="5658437"/>
            <a:ext cx="474683" cy="94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" y="0"/>
                </a:moveTo>
                <a:cubicBezTo>
                  <a:pt x="12008" y="0"/>
                  <a:pt x="21600" y="4835"/>
                  <a:pt x="21600" y="10800"/>
                </a:cubicBezTo>
                <a:cubicBezTo>
                  <a:pt x="21600" y="16765"/>
                  <a:pt x="12008" y="21600"/>
                  <a:pt x="177" y="216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FFFA1C"/>
          </a:solidFill>
          <a:ln w="12700">
            <a:solidFill>
              <a:srgbClr val="2C3A5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7" name="Google Shape;5361;p63"/>
          <p:cNvSpPr/>
          <p:nvPr/>
        </p:nvSpPr>
        <p:spPr>
          <a:xfrm>
            <a:off x="5859050" y="5729998"/>
            <a:ext cx="798401" cy="798401"/>
          </a:xfrm>
          <a:prstGeom prst="ellipse">
            <a:avLst/>
          </a:prstGeom>
          <a:ln w="12700">
            <a:solidFill>
              <a:srgbClr val="ED194F"/>
            </a:solidFill>
            <a:prstDash val="dot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81" name="Google Shape;5407;p63"/>
          <p:cNvGrpSpPr/>
          <p:nvPr/>
        </p:nvGrpSpPr>
        <p:grpSpPr>
          <a:xfrm>
            <a:off x="5548726" y="5336670"/>
            <a:ext cx="1412253" cy="573964"/>
            <a:chOff x="0" y="0"/>
            <a:chExt cx="1412251" cy="573963"/>
          </a:xfrm>
        </p:grpSpPr>
        <p:sp>
          <p:nvSpPr>
            <p:cNvPr id="268" name="Google Shape;5408;p63"/>
            <p:cNvSpPr/>
            <p:nvPr/>
          </p:nvSpPr>
          <p:spPr>
            <a:xfrm rot="1323486">
              <a:off x="244264" y="318981"/>
              <a:ext cx="103279" cy="7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84" y="0"/>
                  </a:moveTo>
                  <a:lnTo>
                    <a:pt x="0" y="13645"/>
                  </a:lnTo>
                  <a:lnTo>
                    <a:pt x="18216" y="21600"/>
                  </a:lnTo>
                  <a:lnTo>
                    <a:pt x="21600" y="795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9" name="Google Shape;5409;p63"/>
            <p:cNvSpPr/>
            <p:nvPr/>
          </p:nvSpPr>
          <p:spPr>
            <a:xfrm rot="1323486">
              <a:off x="70549" y="107683"/>
              <a:ext cx="277763" cy="429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8" h="21600" fill="norm" stroke="1" extrusionOk="0">
                  <a:moveTo>
                    <a:pt x="15635" y="0"/>
                  </a:moveTo>
                  <a:cubicBezTo>
                    <a:pt x="8816" y="0"/>
                    <a:pt x="2495" y="3138"/>
                    <a:pt x="571" y="8044"/>
                  </a:cubicBezTo>
                  <a:cubicBezTo>
                    <a:pt x="-1742" y="13953"/>
                    <a:pt x="3181" y="19974"/>
                    <a:pt x="11452" y="21600"/>
                  </a:cubicBezTo>
                  <a:lnTo>
                    <a:pt x="19858" y="406"/>
                  </a:lnTo>
                  <a:cubicBezTo>
                    <a:pt x="18459" y="132"/>
                    <a:pt x="17034" y="0"/>
                    <a:pt x="15635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0" name="Google Shape;5410;p63"/>
            <p:cNvSpPr/>
            <p:nvPr/>
          </p:nvSpPr>
          <p:spPr>
            <a:xfrm rot="1323486">
              <a:off x="55612" y="200859"/>
              <a:ext cx="107120" cy="6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fill="norm" stroke="1" extrusionOk="0">
                  <a:moveTo>
                    <a:pt x="4164" y="0"/>
                  </a:moveTo>
                  <a:cubicBezTo>
                    <a:pt x="2415" y="0"/>
                    <a:pt x="594" y="2073"/>
                    <a:pt x="230" y="5149"/>
                  </a:cubicBezTo>
                  <a:cubicBezTo>
                    <a:pt x="-535" y="8760"/>
                    <a:pt x="667" y="13107"/>
                    <a:pt x="2998" y="14578"/>
                  </a:cubicBezTo>
                  <a:lnTo>
                    <a:pt x="15565" y="20998"/>
                  </a:lnTo>
                  <a:cubicBezTo>
                    <a:pt x="15966" y="21399"/>
                    <a:pt x="16439" y="21600"/>
                    <a:pt x="16949" y="21600"/>
                  </a:cubicBezTo>
                  <a:cubicBezTo>
                    <a:pt x="17423" y="21600"/>
                    <a:pt x="17932" y="21399"/>
                    <a:pt x="18297" y="20998"/>
                  </a:cubicBezTo>
                  <a:cubicBezTo>
                    <a:pt x="19499" y="20329"/>
                    <a:pt x="20300" y="18123"/>
                    <a:pt x="20664" y="15983"/>
                  </a:cubicBezTo>
                  <a:cubicBezTo>
                    <a:pt x="21065" y="12372"/>
                    <a:pt x="19863" y="8025"/>
                    <a:pt x="17932" y="7356"/>
                  </a:cubicBezTo>
                  <a:lnTo>
                    <a:pt x="4965" y="134"/>
                  </a:lnTo>
                  <a:cubicBezTo>
                    <a:pt x="4710" y="0"/>
                    <a:pt x="4419" y="0"/>
                    <a:pt x="4164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1" name="Google Shape;5411;p63"/>
            <p:cNvSpPr/>
            <p:nvPr/>
          </p:nvSpPr>
          <p:spPr>
            <a:xfrm rot="1323486">
              <a:off x="69272" y="277814"/>
              <a:ext cx="89483" cy="176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9" h="21600" fill="norm" stroke="1" extrusionOk="0">
                  <a:moveTo>
                    <a:pt x="68" y="0"/>
                  </a:moveTo>
                  <a:cubicBezTo>
                    <a:pt x="68" y="231"/>
                    <a:pt x="-2141" y="13647"/>
                    <a:pt x="18600" y="21600"/>
                  </a:cubicBezTo>
                  <a:lnTo>
                    <a:pt x="19459" y="20862"/>
                  </a:lnTo>
                  <a:cubicBezTo>
                    <a:pt x="-382" y="13416"/>
                    <a:pt x="1377" y="231"/>
                    <a:pt x="1377" y="231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2" name="Google Shape;5412;p63"/>
            <p:cNvSpPr/>
            <p:nvPr/>
          </p:nvSpPr>
          <p:spPr>
            <a:xfrm rot="1323486">
              <a:off x="1068941" y="314493"/>
              <a:ext cx="89358" cy="1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7" y="0"/>
                  </a:moveTo>
                  <a:lnTo>
                    <a:pt x="0" y="16210"/>
                  </a:lnTo>
                  <a:lnTo>
                    <a:pt x="10777" y="21600"/>
                  </a:lnTo>
                  <a:lnTo>
                    <a:pt x="21600" y="5429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3" name="Google Shape;5413;p63"/>
            <p:cNvSpPr/>
            <p:nvPr/>
          </p:nvSpPr>
          <p:spPr>
            <a:xfrm rot="1323486">
              <a:off x="958175" y="157921"/>
              <a:ext cx="405878" cy="335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9221" y="0"/>
                  </a:moveTo>
                  <a:cubicBezTo>
                    <a:pt x="5607" y="0"/>
                    <a:pt x="2086" y="2360"/>
                    <a:pt x="0" y="6595"/>
                  </a:cubicBezTo>
                  <a:lnTo>
                    <a:pt x="18480" y="21600"/>
                  </a:lnTo>
                  <a:cubicBezTo>
                    <a:pt x="21600" y="14945"/>
                    <a:pt x="20082" y="6208"/>
                    <a:pt x="14968" y="2154"/>
                  </a:cubicBezTo>
                  <a:cubicBezTo>
                    <a:pt x="13171" y="690"/>
                    <a:pt x="11187" y="0"/>
                    <a:pt x="9221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4" name="Google Shape;5414;p63"/>
            <p:cNvSpPr/>
            <p:nvPr/>
          </p:nvSpPr>
          <p:spPr>
            <a:xfrm rot="1323486">
              <a:off x="1265061" y="195541"/>
              <a:ext cx="75775" cy="10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6" h="21600" fill="norm" stroke="1" extrusionOk="0">
                  <a:moveTo>
                    <a:pt x="14968" y="0"/>
                  </a:moveTo>
                  <a:cubicBezTo>
                    <a:pt x="13064" y="0"/>
                    <a:pt x="11210" y="849"/>
                    <a:pt x="10057" y="2346"/>
                  </a:cubicBezTo>
                  <a:lnTo>
                    <a:pt x="936" y="15007"/>
                  </a:lnTo>
                  <a:cubicBezTo>
                    <a:pt x="-718" y="17151"/>
                    <a:pt x="-167" y="19780"/>
                    <a:pt x="2489" y="21115"/>
                  </a:cubicBezTo>
                  <a:cubicBezTo>
                    <a:pt x="3492" y="21357"/>
                    <a:pt x="4394" y="21600"/>
                    <a:pt x="5346" y="21600"/>
                  </a:cubicBezTo>
                  <a:cubicBezTo>
                    <a:pt x="6048" y="21600"/>
                    <a:pt x="6699" y="21479"/>
                    <a:pt x="7401" y="21115"/>
                  </a:cubicBezTo>
                  <a:cubicBezTo>
                    <a:pt x="8453" y="21115"/>
                    <a:pt x="9556" y="20225"/>
                    <a:pt x="10057" y="19335"/>
                  </a:cubicBezTo>
                  <a:lnTo>
                    <a:pt x="19278" y="6674"/>
                  </a:lnTo>
                  <a:cubicBezTo>
                    <a:pt x="20882" y="4530"/>
                    <a:pt x="20381" y="1901"/>
                    <a:pt x="17624" y="566"/>
                  </a:cubicBezTo>
                  <a:cubicBezTo>
                    <a:pt x="16772" y="162"/>
                    <a:pt x="15870" y="0"/>
                    <a:pt x="14968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5" name="Google Shape;5415;p63"/>
            <p:cNvSpPr/>
            <p:nvPr/>
          </p:nvSpPr>
          <p:spPr>
            <a:xfrm rot="1323486">
              <a:off x="1264085" y="287105"/>
              <a:ext cx="66090" cy="18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4" h="21600" fill="norm" stroke="1" extrusionOk="0">
                  <a:moveTo>
                    <a:pt x="1024" y="0"/>
                  </a:moveTo>
                  <a:lnTo>
                    <a:pt x="0" y="697"/>
                  </a:lnTo>
                  <a:cubicBezTo>
                    <a:pt x="0" y="697"/>
                    <a:pt x="19598" y="8915"/>
                    <a:pt x="13593" y="21382"/>
                  </a:cubicBezTo>
                  <a:lnTo>
                    <a:pt x="15036" y="21600"/>
                  </a:lnTo>
                  <a:cubicBezTo>
                    <a:pt x="21600" y="8697"/>
                    <a:pt x="1536" y="240"/>
                    <a:pt x="1024" y="0"/>
                  </a:cubicBez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6" name="Google Shape;5416;p63"/>
            <p:cNvSpPr/>
            <p:nvPr/>
          </p:nvSpPr>
          <p:spPr>
            <a:xfrm rot="1323486">
              <a:off x="1290768" y="227836"/>
              <a:ext cx="42516" cy="28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3" y="0"/>
                  </a:moveTo>
                  <a:lnTo>
                    <a:pt x="0" y="4577"/>
                  </a:lnTo>
                  <a:lnTo>
                    <a:pt x="17490" y="21600"/>
                  </a:lnTo>
                  <a:lnTo>
                    <a:pt x="21600" y="10728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7" name="Google Shape;5417;p63"/>
            <p:cNvSpPr/>
            <p:nvPr/>
          </p:nvSpPr>
          <p:spPr>
            <a:xfrm rot="1323486">
              <a:off x="637668" y="113774"/>
              <a:ext cx="139775" cy="12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60" y="0"/>
                  </a:moveTo>
                  <a:lnTo>
                    <a:pt x="0" y="7419"/>
                  </a:lnTo>
                  <a:lnTo>
                    <a:pt x="5320" y="21600"/>
                  </a:lnTo>
                  <a:lnTo>
                    <a:pt x="21600" y="14181"/>
                  </a:lnTo>
                  <a:lnTo>
                    <a:pt x="15960" y="0"/>
                  </a:ln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8" name="Google Shape;5418;p63"/>
            <p:cNvSpPr/>
            <p:nvPr/>
          </p:nvSpPr>
          <p:spPr>
            <a:xfrm rot="1323486">
              <a:off x="586184" y="39794"/>
              <a:ext cx="240748" cy="147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fill="norm" stroke="1" extrusionOk="0">
                  <a:moveTo>
                    <a:pt x="17363" y="0"/>
                  </a:moveTo>
                  <a:cubicBezTo>
                    <a:pt x="16878" y="0"/>
                    <a:pt x="16393" y="192"/>
                    <a:pt x="15924" y="577"/>
                  </a:cubicBezTo>
                  <a:lnTo>
                    <a:pt x="2149" y="10360"/>
                  </a:lnTo>
                  <a:cubicBezTo>
                    <a:pt x="403" y="11542"/>
                    <a:pt x="-454" y="15087"/>
                    <a:pt x="241" y="18055"/>
                  </a:cubicBezTo>
                  <a:cubicBezTo>
                    <a:pt x="742" y="20226"/>
                    <a:pt x="2003" y="21600"/>
                    <a:pt x="3329" y="21600"/>
                  </a:cubicBezTo>
                  <a:cubicBezTo>
                    <a:pt x="3814" y="21600"/>
                    <a:pt x="4299" y="21408"/>
                    <a:pt x="4768" y="21023"/>
                  </a:cubicBezTo>
                  <a:lnTo>
                    <a:pt x="18527" y="11240"/>
                  </a:lnTo>
                  <a:cubicBezTo>
                    <a:pt x="20273" y="9756"/>
                    <a:pt x="21146" y="6513"/>
                    <a:pt x="20451" y="3545"/>
                  </a:cubicBezTo>
                  <a:cubicBezTo>
                    <a:pt x="19950" y="1374"/>
                    <a:pt x="18689" y="0"/>
                    <a:pt x="17363" y="0"/>
                  </a:cubicBez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9" name="Google Shape;5419;p63"/>
            <p:cNvSpPr/>
            <p:nvPr/>
          </p:nvSpPr>
          <p:spPr>
            <a:xfrm rot="1323486">
              <a:off x="585432" y="68103"/>
              <a:ext cx="236312" cy="11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600" fill="norm" stroke="1" extrusionOk="0">
                  <a:moveTo>
                    <a:pt x="21243" y="0"/>
                  </a:moveTo>
                  <a:lnTo>
                    <a:pt x="0" y="18017"/>
                  </a:lnTo>
                  <a:cubicBezTo>
                    <a:pt x="662" y="20337"/>
                    <a:pt x="1851" y="21600"/>
                    <a:pt x="3074" y="21600"/>
                  </a:cubicBezTo>
                  <a:cubicBezTo>
                    <a:pt x="3583" y="21600"/>
                    <a:pt x="4109" y="21361"/>
                    <a:pt x="4585" y="20952"/>
                  </a:cubicBezTo>
                  <a:lnTo>
                    <a:pt x="19036" y="8804"/>
                  </a:lnTo>
                  <a:cubicBezTo>
                    <a:pt x="20870" y="7336"/>
                    <a:pt x="21600" y="3685"/>
                    <a:pt x="21243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0" name="Google Shape;5420;p63"/>
            <p:cNvSpPr/>
            <p:nvPr/>
          </p:nvSpPr>
          <p:spPr>
            <a:xfrm rot="1323486">
              <a:off x="650705" y="131095"/>
              <a:ext cx="103279" cy="6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4420"/>
                  </a:lnTo>
                  <a:lnTo>
                    <a:pt x="208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282" name="Imagem 43" descr="Imagem 43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926" y="1885109"/>
            <a:ext cx="3320963" cy="367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m 9" descr="Imagem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6519" y="777357"/>
            <a:ext cx="7978962" cy="4494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Conceitos Iniciais</a:t>
            </a:r>
          </a:p>
        </p:txBody>
      </p:sp>
      <p:sp>
        <p:nvSpPr>
          <p:cNvPr id="285" name="Google Shape;4449;p49"/>
          <p:cNvSpPr txBox="1"/>
          <p:nvPr>
            <p:ph type="body" sz="half" idx="1"/>
          </p:nvPr>
        </p:nvSpPr>
        <p:spPr>
          <a:xfrm>
            <a:off x="872066" y="1712139"/>
            <a:ext cx="4866019" cy="435133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/>
            </a:pPr>
            <a:r>
              <a:t>@main determina o ponto de entrada do app.</a:t>
            </a:r>
          </a:p>
          <a:p>
            <a:pPr marL="0" indent="0">
              <a:buSzTx/>
              <a:buNone/>
              <a:defRPr sz="2400"/>
            </a:pPr>
          </a:p>
          <a:p>
            <a:pPr marL="0" indent="0">
              <a:buSzTx/>
              <a:buNone/>
              <a:defRPr sz="2400"/>
            </a:pPr>
            <a:r>
              <a:t>A variável body retorna uma ou mais cenas para serem exibidas por meio de uma chamada do ContentView( ).</a:t>
            </a:r>
          </a:p>
        </p:txBody>
      </p:sp>
      <p:pic>
        <p:nvPicPr>
          <p:cNvPr id="286" name="Imagem 2" descr="Imagem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3952" y="1503891"/>
            <a:ext cx="4303696" cy="435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Conceitos Iniciais - </a:t>
            </a:r>
            <a:r>
              <a:t>ContentView</a:t>
            </a:r>
          </a:p>
        </p:txBody>
      </p:sp>
      <p:sp>
        <p:nvSpPr>
          <p:cNvPr id="289" name="Google Shape;4449;p49"/>
          <p:cNvSpPr txBox="1"/>
          <p:nvPr>
            <p:ph type="body" sz="half" idx="1"/>
          </p:nvPr>
        </p:nvSpPr>
        <p:spPr>
          <a:xfrm>
            <a:off x="939800" y="1712139"/>
            <a:ext cx="4795309" cy="435133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O ContentView( ) por sua vez retorna uma...</a:t>
            </a:r>
          </a:p>
          <a:p>
            <a:pPr marL="0" indent="0">
              <a:buSzTx/>
              <a:buNone/>
              <a:defRPr b="1" sz="20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VIEW! 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Já a variável body, tipificamos como “Any View”, “Some View”. </a:t>
            </a:r>
          </a:p>
          <a:p>
            <a:pPr marL="0" indent="0">
              <a:buSzTx/>
              <a:buNone/>
              <a:defRPr sz="2000"/>
            </a:pPr>
          </a:p>
          <a:p>
            <a:pPr marL="0" indent="0">
              <a:buSzTx/>
              <a:buNone/>
              <a:defRPr sz="2000"/>
            </a:pPr>
            <a:r>
              <a:t>Algo do tipo </a:t>
            </a:r>
            <a:r>
              <a:rPr b="1">
                <a:latin typeface="Mulish"/>
                <a:ea typeface="Mulish"/>
                <a:cs typeface="Mulish"/>
                <a:sym typeface="Mulish"/>
              </a:rPr>
              <a:t>“Me devolva uma View e estarei feliz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 </a:t>
            </a:r>
            <a:r>
              <a:rPr b="1">
                <a:latin typeface="Mulish"/>
                <a:ea typeface="Mulish"/>
                <a:cs typeface="Mulish"/>
                <a:sym typeface="Mulish"/>
              </a:rPr>
              <a:t>"</a:t>
            </a:r>
          </a:p>
        </p:txBody>
      </p:sp>
      <p:pic>
        <p:nvPicPr>
          <p:cNvPr id="290" name="Imagem 3" descr="Imagem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7279" y="1554511"/>
            <a:ext cx="4928981" cy="4508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Conceitos Iniciais - </a:t>
            </a:r>
            <a:r>
              <a:t>ContentView</a:t>
            </a:r>
          </a:p>
        </p:txBody>
      </p:sp>
      <p:sp>
        <p:nvSpPr>
          <p:cNvPr id="293" name="Google Shape;4449;p49"/>
          <p:cNvSpPr txBox="1"/>
          <p:nvPr>
            <p:ph type="body" sz="half" idx="1"/>
          </p:nvPr>
        </p:nvSpPr>
        <p:spPr>
          <a:xfrm>
            <a:off x="764182" y="1935691"/>
            <a:ext cx="5399552" cy="435133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/>
            </a:lvl1pPr>
          </a:lstStyle>
          <a:p>
            <a:pPr/>
            <a:r>
              <a:t>A nossa segunda struct mas não menos importante é quem fica responsável pelo nosso “live reload”, por rodar o nosso preview em tempo real, fazendo também uma chamada do nosso ContentView( ).</a:t>
            </a:r>
          </a:p>
        </p:txBody>
      </p:sp>
      <p:pic>
        <p:nvPicPr>
          <p:cNvPr id="294" name="Imagem 3" descr="Imagem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9275" y="1566146"/>
            <a:ext cx="4938129" cy="4517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4564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Modifiers</a:t>
            </a:r>
          </a:p>
        </p:txBody>
      </p:sp>
      <p:sp>
        <p:nvSpPr>
          <p:cNvPr id="297" name="Google Shape;4565;p5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Formas de modificar Views</a:t>
            </a:r>
          </a:p>
        </p:txBody>
      </p:sp>
      <p:pic>
        <p:nvPicPr>
          <p:cNvPr id="298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26028">
            <a:off x="5203603" y="6145718"/>
            <a:ext cx="1784792" cy="60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ítulo 2"/>
          <p:cNvSpPr txBox="1"/>
          <p:nvPr>
            <p:ph type="title"/>
          </p:nvPr>
        </p:nvSpPr>
        <p:spPr>
          <a:xfrm>
            <a:off x="1167743" y="-17165"/>
            <a:ext cx="9450114" cy="1803423"/>
          </a:xfrm>
          <a:prstGeom prst="rect">
            <a:avLst/>
          </a:prstGeom>
        </p:spPr>
        <p:txBody>
          <a:bodyPr/>
          <a:lstStyle/>
          <a:p>
            <a:pPr/>
            <a:r>
              <a:t>Customizando o texto</a:t>
            </a:r>
          </a:p>
        </p:txBody>
      </p:sp>
      <p:pic>
        <p:nvPicPr>
          <p:cNvPr id="301" name="Imagem 4" descr="Imagem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7362" y="1698300"/>
            <a:ext cx="5110748" cy="419081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Google Shape;4449;p49"/>
          <p:cNvSpPr txBox="1"/>
          <p:nvPr/>
        </p:nvSpPr>
        <p:spPr>
          <a:xfrm>
            <a:off x="982133" y="1604340"/>
            <a:ext cx="5570737" cy="457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No exemplo ao lado alteramos o texto para “Turtle Rock” e atribuímos as seguintes customizações: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A fonte para o tipo </a:t>
            </a:r>
            <a:r>
              <a:rPr b="1"/>
              <a:t>“Title”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E a cor para </a:t>
            </a:r>
            <a:r>
              <a:rPr>
                <a:solidFill>
                  <a:srgbClr val="339E4D"/>
                </a:solidFill>
              </a:rPr>
              <a:t>“Verde”</a:t>
            </a:r>
            <a:endParaRPr sz="2000">
              <a:solidFill>
                <a:srgbClr val="339E4D"/>
              </a:solidFill>
            </a:endParaR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Ambos atribuindo a partir de um . (ponto), ou seja, consumindo valores previamente definidos.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ítulo 2"/>
          <p:cNvSpPr txBox="1"/>
          <p:nvPr>
            <p:ph type="title"/>
          </p:nvPr>
        </p:nvSpPr>
        <p:spPr>
          <a:xfrm>
            <a:off x="1151546" y="-82563"/>
            <a:ext cx="9450113" cy="1803423"/>
          </a:xfrm>
          <a:prstGeom prst="rect">
            <a:avLst/>
          </a:prstGeom>
        </p:spPr>
        <p:txBody>
          <a:bodyPr/>
          <a:lstStyle/>
          <a:p>
            <a:pPr/>
            <a:r>
              <a:t>Customizando o texto</a:t>
            </a:r>
          </a:p>
        </p:txBody>
      </p:sp>
      <p:sp>
        <p:nvSpPr>
          <p:cNvPr id="305" name="Google Shape;4449;p49"/>
          <p:cNvSpPr txBox="1"/>
          <p:nvPr/>
        </p:nvSpPr>
        <p:spPr>
          <a:xfrm>
            <a:off x="1279157" y="1143203"/>
            <a:ext cx="9633686" cy="63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defRPr sz="2600">
                <a:latin typeface="Mulish"/>
                <a:ea typeface="Mulish"/>
                <a:cs typeface="Mulish"/>
                <a:sym typeface="Mulish"/>
              </a:defRPr>
            </a:lvl1pPr>
          </a:lstStyle>
          <a:p>
            <a:pPr/>
            <a:r>
              <a:t>Modificadores também são implicados pela sequência</a:t>
            </a:r>
          </a:p>
        </p:txBody>
      </p:sp>
      <p:pic>
        <p:nvPicPr>
          <p:cNvPr id="306" name="Captura de Tela 2023-03-03 às 23.30.10.png" descr="Captura de Tela 2023-03-03 às 23.30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707" y="2016025"/>
            <a:ext cx="1711663" cy="3184648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Google Shape;4449;p49"/>
          <p:cNvSpPr txBox="1"/>
          <p:nvPr/>
        </p:nvSpPr>
        <p:spPr>
          <a:xfrm>
            <a:off x="995122" y="5435994"/>
            <a:ext cx="5160833" cy="10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.background(.blue)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.frame(width:300, height:300) </a:t>
            </a:r>
          </a:p>
        </p:txBody>
      </p:sp>
      <p:pic>
        <p:nvPicPr>
          <p:cNvPr id="308" name="Captura de Tela 2023-03-03 às 23.32.01.png" descr="Captura de Tela 2023-03-03 às 23.32.01.png"/>
          <p:cNvPicPr>
            <a:picLocks noChangeAspect="1"/>
          </p:cNvPicPr>
          <p:nvPr/>
        </p:nvPicPr>
        <p:blipFill>
          <a:blip r:embed="rId3">
            <a:extLst/>
          </a:blip>
          <a:srcRect l="3283" t="0" r="9677" b="0"/>
          <a:stretch>
            <a:fillRect/>
          </a:stretch>
        </p:blipFill>
        <p:spPr>
          <a:xfrm>
            <a:off x="7773234" y="1982707"/>
            <a:ext cx="1686683" cy="331107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Google Shape;4449;p49"/>
          <p:cNvSpPr txBox="1"/>
          <p:nvPr/>
        </p:nvSpPr>
        <p:spPr>
          <a:xfrm>
            <a:off x="6036178" y="5495839"/>
            <a:ext cx="5160832" cy="10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.frame(width:300, height:300) 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.background(.blue)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4564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Stacks</a:t>
            </a:r>
          </a:p>
        </p:txBody>
      </p:sp>
      <p:sp>
        <p:nvSpPr>
          <p:cNvPr id="312" name="Google Shape;4565;p5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Agrupando Views</a:t>
            </a:r>
          </a:p>
        </p:txBody>
      </p:sp>
      <p:pic>
        <p:nvPicPr>
          <p:cNvPr id="313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26028">
            <a:off x="5203603" y="6145718"/>
            <a:ext cx="1784792" cy="60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4979D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